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320" r:id="rId2"/>
    <p:sldId id="321" r:id="rId3"/>
    <p:sldId id="392" r:id="rId4"/>
    <p:sldId id="441" r:id="rId5"/>
    <p:sldId id="446" r:id="rId6"/>
    <p:sldId id="447" r:id="rId7"/>
    <p:sldId id="448" r:id="rId8"/>
    <p:sldId id="449" r:id="rId9"/>
    <p:sldId id="450" r:id="rId10"/>
    <p:sldId id="451" r:id="rId11"/>
    <p:sldId id="452" r:id="rId12"/>
    <p:sldId id="453" r:id="rId13"/>
    <p:sldId id="391" r:id="rId14"/>
    <p:sldId id="393" r:id="rId15"/>
    <p:sldId id="394" r:id="rId16"/>
    <p:sldId id="395" r:id="rId17"/>
    <p:sldId id="442" r:id="rId18"/>
    <p:sldId id="443" r:id="rId19"/>
    <p:sldId id="444" r:id="rId20"/>
    <p:sldId id="445" r:id="rId21"/>
    <p:sldId id="401" r:id="rId22"/>
    <p:sldId id="402" r:id="rId23"/>
    <p:sldId id="455" r:id="rId24"/>
    <p:sldId id="456" r:id="rId25"/>
    <p:sldId id="454" r:id="rId26"/>
    <p:sldId id="457" r:id="rId27"/>
    <p:sldId id="458" r:id="rId28"/>
    <p:sldId id="459" r:id="rId29"/>
    <p:sldId id="460" r:id="rId30"/>
    <p:sldId id="461" r:id="rId31"/>
    <p:sldId id="439" r:id="rId32"/>
    <p:sldId id="464" r:id="rId33"/>
    <p:sldId id="463" r:id="rId34"/>
    <p:sldId id="462" r:id="rId35"/>
    <p:sldId id="465" r:id="rId36"/>
    <p:sldId id="468" r:id="rId37"/>
    <p:sldId id="467" r:id="rId38"/>
    <p:sldId id="466" r:id="rId39"/>
    <p:sldId id="469" r:id="rId40"/>
    <p:sldId id="472" r:id="rId41"/>
    <p:sldId id="471" r:id="rId42"/>
    <p:sldId id="470" r:id="rId43"/>
    <p:sldId id="420" r:id="rId44"/>
    <p:sldId id="473" r:id="rId45"/>
    <p:sldId id="475" r:id="rId46"/>
    <p:sldId id="476" r:id="rId47"/>
    <p:sldId id="477" r:id="rId48"/>
    <p:sldId id="478" r:id="rId49"/>
    <p:sldId id="479" r:id="rId50"/>
    <p:sldId id="480" r:id="rId51"/>
    <p:sldId id="370" r:id="rId52"/>
    <p:sldId id="474" r:id="rId53"/>
    <p:sldId id="440" r:id="rId54"/>
  </p:sldIdLst>
  <p:sldSz cx="12192000" cy="6858000"/>
  <p:notesSz cx="6858000" cy="9144000"/>
  <p:embeddedFontLst>
    <p:embeddedFont>
      <p:font typeface="OpenDyslexic" panose="020B0604020202020204" charset="0"/>
      <p:regular r:id="rId57"/>
      <p:bold r:id="rId58"/>
      <p:italic r:id="rId59"/>
      <p:boldItalic r:id="rId60"/>
    </p:embeddedFont>
    <p:embeddedFont>
      <p:font typeface="Calibri" panose="020F0502020204030204" pitchFamily="34" charset="0"/>
      <p:regular r:id="rId61"/>
      <p:bold r:id="rId62"/>
      <p:italic r:id="rId63"/>
      <p:boldItalic r:id="rId64"/>
    </p:embeddedFont>
    <p:embeddedFont>
      <p:font typeface="Lato Light" panose="020F0302020204030203" pitchFamily="34" charset="0"/>
      <p:regular r:id="rId65"/>
    </p:embeddedFont>
    <p:embeddedFont>
      <p:font typeface="Muli" panose="020B0604020202020204" charset="0"/>
      <p:regular r:id="rId66"/>
      <p:bold r:id="rId67"/>
      <p:italic r:id="rId68"/>
      <p:boldItalic r:id="rId69"/>
    </p:embeddedFont>
    <p:embeddedFont>
      <p:font typeface="OpenDyslexicAlta" panose="020B0604020202020204" charset="0"/>
      <p:regular r:id="rId70"/>
      <p:bold r:id="rId71"/>
      <p:italic r:id="rId72"/>
      <p:boldItalic r:id="rId73"/>
    </p:embeddedFont>
    <p:embeddedFont>
      <p:font typeface="Lato" panose="020F0502020204030203" pitchFamily="34" charset="0"/>
      <p:regular r:id="rId74"/>
      <p:bold r:id="rId7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FFDD57"/>
    <a:srgbClr val="D39701"/>
    <a:srgbClr val="F337C7"/>
    <a:srgbClr val="7957D5"/>
    <a:srgbClr val="3273DC"/>
    <a:srgbClr val="23D160"/>
    <a:srgbClr val="EB9E30"/>
    <a:srgbClr val="209CE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8" autoAdjust="0"/>
    <p:restoredTop sz="87959" autoAdjust="0"/>
  </p:normalViewPr>
  <p:slideViewPr>
    <p:cSldViewPr snapToGrid="0" snapToObjects="1">
      <p:cViewPr varScale="1">
        <p:scale>
          <a:sx n="60" d="100"/>
          <a:sy n="60" d="100"/>
        </p:scale>
        <p:origin x="-1194" y="-96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-65296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7.fntdata"/><Relationship Id="rId68" Type="http://schemas.openxmlformats.org/officeDocument/2006/relationships/font" Target="fonts/font12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2.fntdata"/><Relationship Id="rId66" Type="http://schemas.openxmlformats.org/officeDocument/2006/relationships/font" Target="fonts/font10.fntdata"/><Relationship Id="rId74" Type="http://schemas.openxmlformats.org/officeDocument/2006/relationships/font" Target="fonts/font18.fntdata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font" Target="fonts/font5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64" Type="http://schemas.openxmlformats.org/officeDocument/2006/relationships/font" Target="fonts/font8.fntdata"/><Relationship Id="rId69" Type="http://schemas.openxmlformats.org/officeDocument/2006/relationships/font" Target="fonts/font13.fntdata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16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3.fntdata"/><Relationship Id="rId67" Type="http://schemas.openxmlformats.org/officeDocument/2006/relationships/font" Target="fonts/font11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6.fntdata"/><Relationship Id="rId70" Type="http://schemas.openxmlformats.org/officeDocument/2006/relationships/font" Target="fonts/font14.fntdata"/><Relationship Id="rId75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1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4.fntdata"/><Relationship Id="rId65" Type="http://schemas.openxmlformats.org/officeDocument/2006/relationships/font" Target="fonts/font9.fntdata"/><Relationship Id="rId73" Type="http://schemas.openxmlformats.org/officeDocument/2006/relationships/font" Target="fonts/font17.fntdata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font" Target="fonts/font15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4298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381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3474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7249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825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4509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1748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7729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9242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3602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717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4375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6265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9481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5395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344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8672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7497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07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5947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6565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576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15904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7908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2747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76978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6837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00601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13461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01523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44139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42372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633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84119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7247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01465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94012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50634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65076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1764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49992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92117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35305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506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4408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192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928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619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1284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535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xmlns="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4A8255E2-8D62-EF46-8A29-C45CCF03D89D}"/>
              </a:ext>
            </a:extLst>
          </p:cNvPr>
          <p:cNvSpPr txBox="1">
            <a:spLocks/>
          </p:cNvSpPr>
          <p:nvPr userDrawn="1"/>
        </p:nvSpPr>
        <p:spPr>
          <a:xfrm>
            <a:off x="838200" y="12854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E6FE96F-DDC5-F246-8640-2EF68EEC1D75}" type="datetime1">
              <a:rPr lang="en-GB" smtClean="0"/>
              <a:pPr/>
              <a:t>15/07/2020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tif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tif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Year 6 </a:t>
            </a:r>
            <a:br>
              <a:rPr lang="en-GB" dirty="0"/>
            </a:br>
            <a:r>
              <a:rPr lang="en-GB" dirty="0"/>
              <a:t>Spring Block 1: Decimals</a:t>
            </a:r>
          </a:p>
          <a:p>
            <a:r>
              <a:rPr lang="en-GB" dirty="0"/>
              <a:t>Lesson 3: To be able to divide numbers by 10, 100 and 1,000 to make numbers with up to three decimal places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/>
          </a:bodyPr>
          <a:lstStyle/>
          <a:p>
            <a:r>
              <a:rPr lang="en-GB" dirty="0"/>
              <a:t>Block 1 – Decimals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3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Spring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100? </a:t>
            </a:r>
            <a:r>
              <a:rPr lang="en-GB" sz="2200" dirty="0">
                <a:solidFill>
                  <a:srgbClr val="FF3860"/>
                </a:solidFill>
              </a:rPr>
              <a:t>12 ÷ 100 = 0.12</a:t>
            </a: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446269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5963B30C-FF57-3D48-9F94-D9EA4C45C8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7518" y="3485475"/>
            <a:ext cx="353637" cy="3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19F1F4B4-C4FC-AD48-B130-2B0D94452D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046" y="3495303"/>
            <a:ext cx="353637" cy="36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AB71D17C-018B-5C41-9BCD-31BF97E851E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203" y="3495303"/>
            <a:ext cx="353637" cy="36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C47B4081-CE0F-4A4B-BA61-5731E032F2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3077" y="4273376"/>
            <a:ext cx="353637" cy="36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6E79D548-1E55-F74E-9562-706EE1AE72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4605" y="4283204"/>
            <a:ext cx="353637" cy="36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23C37565-1079-9C4F-AED8-51ED5916D2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8762" y="4283204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791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1,000?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549099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681F3277-F5F1-E74B-BB67-6C6BE600F7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7518" y="3485475"/>
            <a:ext cx="353637" cy="36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6C10B08C-46B9-3C48-8C08-0E0FD4142A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046" y="3495303"/>
            <a:ext cx="353637" cy="36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FEF3A9D7-9BEA-3F46-8AA0-0120C9BC4E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203" y="3495303"/>
            <a:ext cx="353637" cy="36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1AE4BB71-86CC-C743-8B1B-8C61A2E3F5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721" y="4174579"/>
            <a:ext cx="353637" cy="36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9D20B42E-9016-F64C-B530-C3089B6708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249" y="4184407"/>
            <a:ext cx="353637" cy="36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3B455E78-63C9-274B-A6FD-EBA28CF742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203" y="4174579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297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5 0.00024 L 0.42265 -0.0030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29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2.59259E-6 L 0.48268 -0.0044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28" y="-23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3.7037E-6 L 0.37578 -0.0025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89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1,000? </a:t>
            </a:r>
            <a:r>
              <a:rPr lang="en-GB" sz="2200" dirty="0">
                <a:solidFill>
                  <a:srgbClr val="FF3860"/>
                </a:solidFill>
              </a:rPr>
              <a:t>12 ÷ 1,000 = 0.012</a:t>
            </a:r>
            <a:r>
              <a:rPr lang="en-GB" sz="2200" dirty="0"/>
              <a:t>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547675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A4E0235A-E759-E94F-A389-9218E8A150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6981" y="4259210"/>
            <a:ext cx="353637" cy="3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8A049210-5DDF-E544-80C5-EB037E1752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8509" y="4269038"/>
            <a:ext cx="353637" cy="36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4C66A1E6-DAD6-0E40-8665-25F47E5920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7463" y="4259210"/>
            <a:ext cx="353637" cy="36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220ADA46-3184-B243-AFE1-EDADC4C904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7518" y="3485475"/>
            <a:ext cx="353637" cy="36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C0F301AC-2C29-4D48-A9D4-95A67BBC65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046" y="3495303"/>
            <a:ext cx="353637" cy="36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CB65A973-2111-B04D-A2B7-32B9398C44F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203" y="3495303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530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on the place value chart below? 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874920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73509CEE-28B4-A94C-9E86-17CCDA13D0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276" y="3473096"/>
            <a:ext cx="353637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496D5ACD-D1E0-484A-9813-F285A6CC4A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804" y="3482924"/>
            <a:ext cx="353637" cy="3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C2117BFA-CEC8-E64C-8095-743B75C21F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442" y="3482924"/>
            <a:ext cx="353637" cy="3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82400B24-9FE0-DD4D-9EE8-87C273403C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758" y="3473096"/>
            <a:ext cx="353637" cy="3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28DB6140-E36F-614F-B53D-A655C791F9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8824" y="3479529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606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on the place value chart below? </a:t>
            </a:r>
            <a:r>
              <a:rPr lang="en-GB" sz="2200" dirty="0">
                <a:solidFill>
                  <a:srgbClr val="FF3860"/>
                </a:solidFill>
              </a:rPr>
              <a:t>23</a:t>
            </a:r>
            <a:r>
              <a:rPr lang="en-GB" sz="2200" dirty="0"/>
              <a:t> 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380183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3510E0B-063A-2047-B062-89008556DF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276" y="3473096"/>
            <a:ext cx="353637" cy="3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BD0A1BE-CF07-1E44-BDC5-11068DD17C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804" y="3482924"/>
            <a:ext cx="353637" cy="3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A7C819E-B36B-E74A-AAEB-2AF248D047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442" y="3482924"/>
            <a:ext cx="353637" cy="3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EDC45D1-18AB-364F-9400-DDE2AE9E92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758" y="3473096"/>
            <a:ext cx="353637" cy="3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AA5733B-1BAA-0243-9D41-384F4E0704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8824" y="3479529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149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10?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282293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143A798D-D55D-DD40-852A-E9F1709CD4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276" y="4202668"/>
            <a:ext cx="353637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C4C8E42-6448-9F4A-AB4F-44BD1981BE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804" y="4212496"/>
            <a:ext cx="353637" cy="3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A038A227-A0CD-EE4E-A24E-6095D2C314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442" y="4212496"/>
            <a:ext cx="353637" cy="3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7FEB67B9-B0E3-9A43-A4F6-7034334C98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758" y="4202668"/>
            <a:ext cx="353637" cy="3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6078768E-0BC4-1244-AE93-E5603D5D94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8824" y="4209101"/>
            <a:ext cx="353637" cy="36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8321E50E-9C84-B943-81F6-0C3308A53A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276" y="3473096"/>
            <a:ext cx="353637" cy="3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A7D77683-1DB1-9D47-9B31-4AC73398D7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804" y="3482924"/>
            <a:ext cx="353637" cy="36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BB5A0143-5A9A-FF44-8A9F-5B47000A43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442" y="3482924"/>
            <a:ext cx="353637" cy="36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D9C739E5-1E2D-8F48-851F-94AD26BF50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758" y="3473096"/>
            <a:ext cx="353637" cy="36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8C01B46E-CD9B-FE43-8770-B23ACE69D1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8824" y="3479529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46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7.40741E-7 L 0.14062 -0.0011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31" y="-6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7.40741E-7 L 0.14284 -0.00208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35" y="-11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1.11111E-6 L 0.14544 0.00139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66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11111E-6 L 0.13945 0.0009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66" y="4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4.81481E-6 L 0.13776 -0.0004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88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10? </a:t>
            </a:r>
            <a:r>
              <a:rPr lang="en-GB" sz="2200" dirty="0">
                <a:solidFill>
                  <a:srgbClr val="FF3860"/>
                </a:solidFill>
              </a:rPr>
              <a:t>23 ÷ 10 = 2.3</a:t>
            </a:r>
            <a:r>
              <a:rPr lang="en-GB" sz="2200" dirty="0"/>
              <a:t>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04142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3510E0B-063A-2047-B062-89008556DF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276" y="3429000"/>
            <a:ext cx="353637" cy="3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BD0A1BE-CF07-1E44-BDC5-11068DD17C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804" y="3438828"/>
            <a:ext cx="353637" cy="3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A7C819E-B36B-E74A-AAEB-2AF248D047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442" y="3438828"/>
            <a:ext cx="353637" cy="3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EDC45D1-18AB-364F-9400-DDE2AE9E92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758" y="3429000"/>
            <a:ext cx="353637" cy="3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AA5733B-1BAA-0243-9D41-384F4E0704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8824" y="3435433"/>
            <a:ext cx="353637" cy="3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2531B5D3-6DCF-2744-A195-34859B9C46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7653" y="4277895"/>
            <a:ext cx="353637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0B31F559-A1C7-CF48-A80D-D730DE1B22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181" y="4287723"/>
            <a:ext cx="353637" cy="3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3C72B7C-B1D1-1F48-8C84-97BC3F8E43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6819" y="4287723"/>
            <a:ext cx="353637" cy="3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A9FB50F9-B86A-AF4B-8D63-0F37169385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135" y="4277895"/>
            <a:ext cx="353637" cy="3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8DDA1A3F-3D53-4E4E-9193-00ED2D2879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0201" y="4284328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589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100?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048172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143A798D-D55D-DD40-852A-E9F1709CD4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276" y="4202668"/>
            <a:ext cx="353637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C4C8E42-6448-9F4A-AB4F-44BD1981BE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804" y="4212496"/>
            <a:ext cx="353637" cy="3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A038A227-A0CD-EE4E-A24E-6095D2C314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442" y="4212496"/>
            <a:ext cx="353637" cy="3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7FEB67B9-B0E3-9A43-A4F6-7034334C98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758" y="4202668"/>
            <a:ext cx="353637" cy="3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6078768E-0BC4-1244-AE93-E5603D5D94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8824" y="4209101"/>
            <a:ext cx="353637" cy="36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8321E50E-9C84-B943-81F6-0C3308A53A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276" y="3473096"/>
            <a:ext cx="353637" cy="3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A7D77683-1DB1-9D47-9B31-4AC73398D7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804" y="3482924"/>
            <a:ext cx="353637" cy="36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BB5A0143-5A9A-FF44-8A9F-5B47000A43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442" y="3482924"/>
            <a:ext cx="353637" cy="36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D9C739E5-1E2D-8F48-851F-94AD26BF50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758" y="3473096"/>
            <a:ext cx="353637" cy="36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8C01B46E-CD9B-FE43-8770-B23ACE69D1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8824" y="3479529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192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7.40741E-7 L 0.27383 0.0004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85" y="2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7.40741E-7 L 0.27344 -0.0004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72" y="-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1.11111E-6 L 0.27604 0.0011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2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11111E-6 L 0.28229 0.0011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15" y="4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4.81481E-6 L 0.2664 0.00209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20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100? </a:t>
            </a:r>
            <a:r>
              <a:rPr lang="en-GB" sz="2200" dirty="0">
                <a:solidFill>
                  <a:srgbClr val="FF3860"/>
                </a:solidFill>
              </a:rPr>
              <a:t>23 ÷ 100 = 0.23</a:t>
            </a:r>
            <a:r>
              <a:rPr lang="en-GB" sz="2200" dirty="0"/>
              <a:t>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903010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3510E0B-063A-2047-B062-89008556DF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276" y="3429000"/>
            <a:ext cx="353637" cy="3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BD0A1BE-CF07-1E44-BDC5-11068DD17C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804" y="3438828"/>
            <a:ext cx="353637" cy="3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A7C819E-B36B-E74A-AAEB-2AF248D047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442" y="3438828"/>
            <a:ext cx="353637" cy="3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EDC45D1-18AB-364F-9400-DDE2AE9E92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758" y="3429000"/>
            <a:ext cx="353637" cy="3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AA5733B-1BAA-0243-9D41-384F4E0704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8824" y="3435433"/>
            <a:ext cx="353637" cy="3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2531B5D3-6DCF-2744-A195-34859B9C46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638" y="4277895"/>
            <a:ext cx="353637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0B31F559-A1C7-CF48-A80D-D730DE1B22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4166" y="4287723"/>
            <a:ext cx="353637" cy="3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3C72B7C-B1D1-1F48-8C84-97BC3F8E43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1804" y="4287723"/>
            <a:ext cx="353637" cy="3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A9FB50F9-B86A-AF4B-8D63-0F37169385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3120" y="4277895"/>
            <a:ext cx="353637" cy="3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8DDA1A3F-3D53-4E4E-9193-00ED2D2879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5186" y="4284328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6010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1,000?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331607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143A798D-D55D-DD40-852A-E9F1709CD4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276" y="4202668"/>
            <a:ext cx="353637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C4C8E42-6448-9F4A-AB4F-44BD1981BE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804" y="4212496"/>
            <a:ext cx="353637" cy="3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A038A227-A0CD-EE4E-A24E-6095D2C314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442" y="4212496"/>
            <a:ext cx="353637" cy="3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7FEB67B9-B0E3-9A43-A4F6-7034334C98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758" y="4202668"/>
            <a:ext cx="353637" cy="3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6078768E-0BC4-1244-AE93-E5603D5D94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8824" y="4209101"/>
            <a:ext cx="353637" cy="36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8321E50E-9C84-B943-81F6-0C3308A53A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276" y="3473096"/>
            <a:ext cx="353637" cy="3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A7D77683-1DB1-9D47-9B31-4AC73398D7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804" y="3482924"/>
            <a:ext cx="353637" cy="36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BB5A0143-5A9A-FF44-8A9F-5B47000A43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442" y="3482924"/>
            <a:ext cx="353637" cy="36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D9C739E5-1E2D-8F48-851F-94AD26BF50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758" y="3473096"/>
            <a:ext cx="353637" cy="36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8C01B46E-CD9B-FE43-8770-B23ACE69D1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8824" y="3479529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83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7.40741E-7 L 0.42305 0.00671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46" y="32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7.40741E-7 L 0.41771 0.00671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85" y="32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1.11111E-6 L 0.41276 0.00833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38" y="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11111E-6 L 0.42096 0.0083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42" y="417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4.81481E-6 L 0.40651 0.0074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26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82739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to support my understanding of dividing numbers by 10, 100 and 1,000 to make numbers with up to three decimal places 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mathematical equipment to support my understanding of dividing numbers by 10, 100 and 1,000 to make numbers with up to three decimal places 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200" dirty="0"/>
              <a:t>Year 6 - Spring Block 1 – Decimals - Lesson 3 – To be able to divide numbers by 10, 100 and 1,000 to make numbers with up to three decimal places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1,000? </a:t>
            </a:r>
            <a:r>
              <a:rPr lang="en-GB" sz="2200" dirty="0">
                <a:solidFill>
                  <a:srgbClr val="FF3860"/>
                </a:solidFill>
              </a:rPr>
              <a:t>23 ÷ 1,000 = 0.023</a:t>
            </a:r>
            <a:r>
              <a:rPr lang="en-GB" sz="2200" dirty="0"/>
              <a:t>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750134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3510E0B-063A-2047-B062-89008556DF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276" y="3429000"/>
            <a:ext cx="353637" cy="3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BD0A1BE-CF07-1E44-BDC5-11068DD17C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804" y="3438828"/>
            <a:ext cx="353637" cy="3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A7C819E-B36B-E74A-AAEB-2AF248D047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442" y="3438828"/>
            <a:ext cx="353637" cy="3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EDC45D1-18AB-364F-9400-DDE2AE9E92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758" y="3429000"/>
            <a:ext cx="353637" cy="3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AA5733B-1BAA-0243-9D41-384F4E0704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8824" y="3435433"/>
            <a:ext cx="353637" cy="3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2531B5D3-6DCF-2744-A195-34859B9C46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8398" y="4277895"/>
            <a:ext cx="353637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0B31F559-A1C7-CF48-A80D-D730DE1B22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9926" y="4287723"/>
            <a:ext cx="353637" cy="3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3C72B7C-B1D1-1F48-8C84-97BC3F8E43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7564" y="4287723"/>
            <a:ext cx="353637" cy="3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A9FB50F9-B86A-AF4B-8D63-0F37169385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8880" y="4277895"/>
            <a:ext cx="353637" cy="3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8DDA1A3F-3D53-4E4E-9193-00ED2D2879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0946" y="4284328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792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5575"/>
            <a:ext cx="10776626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Divide the number below by 10, 100 and 1,000. Complete the sentences below: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196780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059343"/>
              </p:ext>
            </p:extLst>
          </p:nvPr>
        </p:nvGraphicFramePr>
        <p:xfrm>
          <a:off x="241783" y="244687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263997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7A8FD416-DDED-8A46-828F-9033527BC1E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959" y="3067734"/>
            <a:ext cx="353637" cy="36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C49CD5F2-FEF2-AF41-B7DF-06FBA760A2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2487" y="3077562"/>
            <a:ext cx="353637" cy="36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7807496F-9CB1-F945-99FB-9210661F32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0125" y="3077562"/>
            <a:ext cx="353637" cy="36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2984C378-7550-644E-AB54-B9DE906911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9041" y="3073328"/>
            <a:ext cx="353637" cy="36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B238CB7B-3883-7342-96D7-294EDBE40E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222" y="3067734"/>
            <a:ext cx="353637" cy="3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F54EDB3-91FE-C648-8B89-34484F8580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1363" y="3067734"/>
            <a:ext cx="353637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D7957134-8109-7844-813B-165C52C327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7479" y="3067734"/>
            <a:ext cx="353637" cy="360000"/>
          </a:xfrm>
          <a:prstGeom prst="rect">
            <a:avLst/>
          </a:prstGeom>
        </p:spPr>
      </p:pic>
      <p:sp>
        <p:nvSpPr>
          <p:cNvPr id="19" name="Rounded Rectangle 18">
            <a:extLst>
              <a:ext uri="{FF2B5EF4-FFF2-40B4-BE49-F238E27FC236}">
                <a16:creationId xmlns:a16="http://schemas.microsoft.com/office/drawing/2014/main" xmlns="" id="{94164133-4A7A-F242-A48C-81914F2907E5}"/>
              </a:ext>
            </a:extLst>
          </p:cNvPr>
          <p:cNvSpPr/>
          <p:nvPr/>
        </p:nvSpPr>
        <p:spPr>
          <a:xfrm>
            <a:off x="409478" y="4656733"/>
            <a:ext cx="11373043" cy="20167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The number shown in the place value chart at the start is _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When dividing by 10, the counters move _ places to the right to make _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When dividing by 100, the counters move _ places to the right to make _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When dividing by 1,000, the counters move _ places to the right to make _ </a:t>
            </a:r>
          </a:p>
        </p:txBody>
      </p:sp>
    </p:spTree>
    <p:extLst>
      <p:ext uri="{BB962C8B-B14F-4D97-AF65-F5344CB8AC3E}">
        <p14:creationId xmlns:p14="http://schemas.microsoft.com/office/powerpoint/2010/main" val="30190400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5575"/>
            <a:ext cx="10776626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Divide the number below by 10, 100 and 1,000. Complete the sentences below: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196780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417357"/>
              </p:ext>
            </p:extLst>
          </p:nvPr>
        </p:nvGraphicFramePr>
        <p:xfrm>
          <a:off x="241783" y="244687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263997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7A8FD416-DDED-8A46-828F-9033527BC1E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419" y="3105173"/>
            <a:ext cx="353637" cy="36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C49CD5F2-FEF2-AF41-B7DF-06FBA760A2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2947" y="3115001"/>
            <a:ext cx="353637" cy="36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7807496F-9CB1-F945-99FB-9210661F32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0585" y="3115001"/>
            <a:ext cx="353637" cy="36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2984C378-7550-644E-AB54-B9DE906911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906" y="3110767"/>
            <a:ext cx="353637" cy="36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B238CB7B-3883-7342-96D7-294EDBE40E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7087" y="3105173"/>
            <a:ext cx="353637" cy="3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F54EDB3-91FE-C648-8B89-34484F8580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228" y="3105173"/>
            <a:ext cx="353637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D7957134-8109-7844-813B-165C52C327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344" y="3105173"/>
            <a:ext cx="353637" cy="360000"/>
          </a:xfrm>
          <a:prstGeom prst="rect">
            <a:avLst/>
          </a:prstGeom>
        </p:spPr>
      </p:pic>
      <p:sp>
        <p:nvSpPr>
          <p:cNvPr id="19" name="Rounded Rectangle 18">
            <a:extLst>
              <a:ext uri="{FF2B5EF4-FFF2-40B4-BE49-F238E27FC236}">
                <a16:creationId xmlns:a16="http://schemas.microsoft.com/office/drawing/2014/main" xmlns="" id="{94164133-4A7A-F242-A48C-81914F2907E5}"/>
              </a:ext>
            </a:extLst>
          </p:cNvPr>
          <p:cNvSpPr/>
          <p:nvPr/>
        </p:nvSpPr>
        <p:spPr>
          <a:xfrm>
            <a:off x="409478" y="4656733"/>
            <a:ext cx="11373043" cy="20167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The number shown in the place value chart at the start is </a:t>
            </a:r>
            <a:r>
              <a:rPr lang="en-US" u="sng" dirty="0">
                <a:solidFill>
                  <a:srgbClr val="FF3860"/>
                </a:solidFill>
                <a:latin typeface="OpenDyslexicAlta" pitchFamily="2" charset="77"/>
              </a:rPr>
              <a:t>34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When dividing by 10, the counters move </a:t>
            </a:r>
            <a:r>
              <a:rPr lang="en-US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 place to the right to make </a:t>
            </a:r>
            <a:r>
              <a:rPr lang="en-US" u="sng" dirty="0">
                <a:solidFill>
                  <a:srgbClr val="FF3860"/>
                </a:solidFill>
                <a:latin typeface="OpenDyslexicAlta" pitchFamily="2" charset="77"/>
              </a:rPr>
              <a:t>3.4</a:t>
            </a:r>
            <a:r>
              <a:rPr lang="en-US" dirty="0">
                <a:solidFill>
                  <a:srgbClr val="FF3860"/>
                </a:solidFill>
                <a:latin typeface="OpenDyslexicAlta" pitchFamily="2" charset="77"/>
              </a:rPr>
              <a:t> (as shown)</a:t>
            </a:r>
            <a:endParaRPr lang="en-US" dirty="0">
              <a:solidFill>
                <a:schemeClr val="tx1"/>
              </a:solidFill>
              <a:latin typeface="OpenDyslexicAlta" pitchFamily="2" charset="7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When dividing by 100, the counters move </a:t>
            </a:r>
            <a:r>
              <a:rPr lang="en-US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 places to the right to make </a:t>
            </a:r>
            <a:r>
              <a:rPr lang="en-US" u="sng" dirty="0">
                <a:solidFill>
                  <a:srgbClr val="FF3860"/>
                </a:solidFill>
                <a:latin typeface="OpenDyslexicAlta" pitchFamily="2" charset="77"/>
              </a:rPr>
              <a:t>0.34</a:t>
            </a:r>
            <a:endParaRPr lang="en-US" dirty="0">
              <a:solidFill>
                <a:schemeClr val="tx1"/>
              </a:solidFill>
              <a:latin typeface="OpenDyslexicAlta" pitchFamily="2" charset="7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When dividing by 1,000, the counters move </a:t>
            </a:r>
            <a:r>
              <a:rPr lang="en-US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 places to right right to make </a:t>
            </a:r>
            <a:r>
              <a:rPr lang="en-US" u="sng" dirty="0">
                <a:solidFill>
                  <a:srgbClr val="FF3860"/>
                </a:solidFill>
                <a:latin typeface="OpenDyslexicAlta" pitchFamily="2" charset="77"/>
              </a:rPr>
              <a:t>0.034</a:t>
            </a:r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4FB3F3E4-07A7-DE48-8174-98BDDE3D05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6714" y="3936960"/>
            <a:ext cx="353472" cy="3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375BB73C-D548-3447-827A-89F7B7EE21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6932" y="3936960"/>
            <a:ext cx="353472" cy="3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908A0799-E3E8-0F47-AF20-59A294A1C6B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5299" y="3936960"/>
            <a:ext cx="353472" cy="3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8B55A20B-C5F2-B94D-BF17-5A8B037249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3737" y="3936960"/>
            <a:ext cx="353472" cy="36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A00FB2BD-9C01-AF4B-B786-6FCA930F8B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102" y="3936960"/>
            <a:ext cx="353472" cy="3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9003EDC2-39D2-1949-9886-D08B1E1167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9942" y="3950387"/>
            <a:ext cx="353472" cy="36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444750C4-EB70-004E-9471-BC60A7C8C0D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441" y="3945743"/>
            <a:ext cx="35347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1954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on the place value chart below?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149079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3510E0B-063A-2047-B062-89008556DF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512" y="3435433"/>
            <a:ext cx="353637" cy="3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BD0A1BE-CF07-1E44-BDC5-11068DD17C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040" y="3445261"/>
            <a:ext cx="353637" cy="3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A7C819E-B36B-E74A-AAEB-2AF248D047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678" y="3445261"/>
            <a:ext cx="353637" cy="3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EDC45D1-18AB-364F-9400-DDE2AE9E92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576" y="3429000"/>
            <a:ext cx="353637" cy="3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AA5733B-1BAA-0243-9D41-384F4E0704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642" y="3435433"/>
            <a:ext cx="353637" cy="3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5A0B2C93-FB9A-EA4A-B6E1-28610D15C5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2751" y="3445261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1172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on the place value chart below? </a:t>
            </a:r>
            <a:r>
              <a:rPr lang="en-GB" sz="2200" dirty="0">
                <a:solidFill>
                  <a:srgbClr val="FF3860"/>
                </a:solidFill>
              </a:rPr>
              <a:t>312</a:t>
            </a:r>
            <a:r>
              <a:rPr lang="en-GB" sz="2200" dirty="0"/>
              <a:t>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593155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3510E0B-063A-2047-B062-89008556DF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512" y="3435433"/>
            <a:ext cx="353637" cy="3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BD0A1BE-CF07-1E44-BDC5-11068DD17C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040" y="3445261"/>
            <a:ext cx="353637" cy="3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A7C819E-B36B-E74A-AAEB-2AF248D047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678" y="3445261"/>
            <a:ext cx="353637" cy="3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EDC45D1-18AB-364F-9400-DDE2AE9E92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576" y="3429000"/>
            <a:ext cx="353637" cy="3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AA5733B-1BAA-0243-9D41-384F4E0704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642" y="3435433"/>
            <a:ext cx="353637" cy="3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5A0B2C93-FB9A-EA4A-B6E1-28610D15C5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2751" y="3445261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9272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10?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560994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3510E0B-063A-2047-B062-89008556DF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512" y="3435433"/>
            <a:ext cx="353637" cy="3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BD0A1BE-CF07-1E44-BDC5-11068DD17C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040" y="3445261"/>
            <a:ext cx="353637" cy="3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A7C819E-B36B-E74A-AAEB-2AF248D047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678" y="3445261"/>
            <a:ext cx="353637" cy="3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EDC45D1-18AB-364F-9400-DDE2AE9E92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576" y="3429000"/>
            <a:ext cx="353637" cy="3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AA5733B-1BAA-0243-9D41-384F4E0704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642" y="3435433"/>
            <a:ext cx="353637" cy="3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5A0B2C93-FB9A-EA4A-B6E1-28610D15C5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2751" y="3445261"/>
            <a:ext cx="353637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9D4B14AC-97AC-B448-A3B1-BE028B6134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512" y="4312215"/>
            <a:ext cx="353637" cy="3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660A5897-EE22-C247-90F5-5DEFF166EE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040" y="4322043"/>
            <a:ext cx="353637" cy="3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CB0722A4-CF7D-2041-A9EA-F6C947AFB5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678" y="4322043"/>
            <a:ext cx="353637" cy="3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7B2D50B4-B859-5D4F-BE3F-59E5EFE30C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576" y="4305782"/>
            <a:ext cx="353637" cy="36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6FFA6019-29B3-F144-8E74-24F373BB49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642" y="4312215"/>
            <a:ext cx="353637" cy="3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1FA19E69-4C22-1645-B55B-38BE15A17A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2751" y="4322043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43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1.11111E-6 L 0.14154 0.0013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70" y="6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4.81481E-6 L 0.15586 4.81481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0.13516 0.0004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58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0.13776 -0.0011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88" y="-69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48148E-6 L 0.14036 -1.48148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18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L 0.14492 -0.0006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40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10? </a:t>
            </a:r>
            <a:r>
              <a:rPr lang="en-GB" sz="2200" dirty="0">
                <a:solidFill>
                  <a:srgbClr val="FF3860"/>
                </a:solidFill>
              </a:rPr>
              <a:t>312 ÷ 10 = 31.2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567537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3510E0B-063A-2047-B062-89008556DF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512" y="3435433"/>
            <a:ext cx="353637" cy="3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BD0A1BE-CF07-1E44-BDC5-11068DD17C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040" y="3445261"/>
            <a:ext cx="353637" cy="3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A7C819E-B36B-E74A-AAEB-2AF248D047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678" y="3445261"/>
            <a:ext cx="353637" cy="3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EDC45D1-18AB-364F-9400-DDE2AE9E92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576" y="3429000"/>
            <a:ext cx="353637" cy="3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AA5733B-1BAA-0243-9D41-384F4E0704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642" y="3435433"/>
            <a:ext cx="353637" cy="3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5A0B2C93-FB9A-EA4A-B6E1-28610D15C5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2751" y="3445261"/>
            <a:ext cx="353637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B57A8CDC-DCD6-A249-9C6D-2F67E5A1CE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912" y="4273770"/>
            <a:ext cx="353637" cy="3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97B0F3D8-DB68-ED4D-9147-9259B35126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7440" y="4283598"/>
            <a:ext cx="353637" cy="3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A987DF1B-E111-394D-B5FC-593E4E0EC3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5078" y="4283598"/>
            <a:ext cx="353637" cy="3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D396B1C9-FD1B-D347-AE4C-68EB701E2D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8976" y="4267337"/>
            <a:ext cx="353637" cy="36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653E6743-8F07-1D4B-9530-FB7D9BF185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042" y="4273770"/>
            <a:ext cx="353637" cy="3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A5044005-B150-2247-AE18-E8DBCCE474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9151" y="4283598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9240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100?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255562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3510E0B-063A-2047-B062-89008556DF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512" y="3435433"/>
            <a:ext cx="353637" cy="3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BD0A1BE-CF07-1E44-BDC5-11068DD17C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040" y="3445261"/>
            <a:ext cx="353637" cy="3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A7C819E-B36B-E74A-AAEB-2AF248D047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678" y="3445261"/>
            <a:ext cx="353637" cy="3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EDC45D1-18AB-364F-9400-DDE2AE9E92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576" y="3429000"/>
            <a:ext cx="353637" cy="3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AA5733B-1BAA-0243-9D41-384F4E0704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642" y="3435433"/>
            <a:ext cx="353637" cy="3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5A0B2C93-FB9A-EA4A-B6E1-28610D15C5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2751" y="3445261"/>
            <a:ext cx="353637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9D4B14AC-97AC-B448-A3B1-BE028B6134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512" y="4312215"/>
            <a:ext cx="353637" cy="3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660A5897-EE22-C247-90F5-5DEFF166EE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040" y="4322043"/>
            <a:ext cx="353637" cy="3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CB0722A4-CF7D-2041-A9EA-F6C947AFB5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678" y="4322043"/>
            <a:ext cx="353637" cy="3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7B2D50B4-B859-5D4F-BE3F-59E5EFE30C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576" y="4305782"/>
            <a:ext cx="353637" cy="36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6FFA6019-29B3-F144-8E74-24F373BB49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642" y="4312215"/>
            <a:ext cx="353637" cy="3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1FA19E69-4C22-1645-B55B-38BE15A17A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2751" y="4322043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08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1.11111E-6 L 0.27487 -0.0076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37" y="-39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4.81481E-6 L 0.29622 -0.00672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05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0.27605 -0.0041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2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0.27982 -0.00092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84" y="-4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48148E-6 L 0.27253 -0.0004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20" y="-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-1.48148E-6 L 0.27487 -0.0006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24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100? </a:t>
            </a:r>
            <a:r>
              <a:rPr lang="en-GB" sz="2200" dirty="0">
                <a:solidFill>
                  <a:srgbClr val="FF3860"/>
                </a:solidFill>
              </a:rPr>
              <a:t>312 ÷ 100 = 3.12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097761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3510E0B-063A-2047-B062-89008556DF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512" y="3435433"/>
            <a:ext cx="353637" cy="3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BD0A1BE-CF07-1E44-BDC5-11068DD17C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040" y="3445261"/>
            <a:ext cx="353637" cy="3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A7C819E-B36B-E74A-AAEB-2AF248D047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678" y="3445261"/>
            <a:ext cx="353637" cy="3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EDC45D1-18AB-364F-9400-DDE2AE9E92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576" y="3429000"/>
            <a:ext cx="353637" cy="3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AA5733B-1BAA-0243-9D41-384F4E0704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642" y="3435433"/>
            <a:ext cx="353637" cy="3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5A0B2C93-FB9A-EA4A-B6E1-28610D15C5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2751" y="3445261"/>
            <a:ext cx="353637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B57A8CDC-DCD6-A249-9C6D-2F67E5A1CE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0541" y="4247681"/>
            <a:ext cx="353637" cy="3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97B0F3D8-DB68-ED4D-9147-9259B35126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2069" y="4257509"/>
            <a:ext cx="353637" cy="3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A987DF1B-E111-394D-B5FC-593E4E0EC3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707" y="4257509"/>
            <a:ext cx="353637" cy="3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D396B1C9-FD1B-D347-AE4C-68EB701E2D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3605" y="4241248"/>
            <a:ext cx="353637" cy="36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653E6743-8F07-1D4B-9530-FB7D9BF185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5671" y="4247681"/>
            <a:ext cx="353637" cy="3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A5044005-B150-2247-AE18-E8DBCCE474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3780" y="4257509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4962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1,000?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015125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3510E0B-063A-2047-B062-89008556DF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512" y="3435433"/>
            <a:ext cx="353637" cy="3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BD0A1BE-CF07-1E44-BDC5-11068DD17C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040" y="3445261"/>
            <a:ext cx="353637" cy="3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A7C819E-B36B-E74A-AAEB-2AF248D047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678" y="3445261"/>
            <a:ext cx="353637" cy="3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EDC45D1-18AB-364F-9400-DDE2AE9E92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576" y="3429000"/>
            <a:ext cx="353637" cy="3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AA5733B-1BAA-0243-9D41-384F4E0704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642" y="3435433"/>
            <a:ext cx="353637" cy="3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5A0B2C93-FB9A-EA4A-B6E1-28610D15C5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2751" y="3445261"/>
            <a:ext cx="353637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9D4B14AC-97AC-B448-A3B1-BE028B6134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512" y="4312215"/>
            <a:ext cx="353637" cy="3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660A5897-EE22-C247-90F5-5DEFF166EE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040" y="4322043"/>
            <a:ext cx="353637" cy="3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CB0722A4-CF7D-2041-A9EA-F6C947AFB5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678" y="4322043"/>
            <a:ext cx="353637" cy="3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7B2D50B4-B859-5D4F-BE3F-59E5EFE30C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576" y="4305782"/>
            <a:ext cx="353637" cy="36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6FFA6019-29B3-F144-8E74-24F373BB49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642" y="4312215"/>
            <a:ext cx="353637" cy="3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1FA19E69-4C22-1645-B55B-38BE15A17A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2751" y="4322043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67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1.11111E-6 L 0.40599 -0.0011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99" y="-6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4.81481E-6 L 0.42891 0.0006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45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0.41146 -0.0018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73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0.41198 0.0004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99" y="2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48148E-6 L 0.41693 -0.0018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46" y="-9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-1.48148E-6 L 0.41549 -0.0018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55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If the following are the second and third steps in a sequence, what would the first and fourth steps be? Write each representation as a number too!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xmlns="" id="{3E7CE1FE-4E26-254E-8593-B72ADD5623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046546"/>
              </p:ext>
            </p:extLst>
          </p:nvPr>
        </p:nvGraphicFramePr>
        <p:xfrm>
          <a:off x="251791" y="3040023"/>
          <a:ext cx="11688418" cy="366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38866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03019058"/>
                  </a:ext>
                </a:extLst>
              </a:tr>
            </a:tbl>
          </a:graphicData>
        </a:graphic>
      </p:graphicFrame>
      <p:sp>
        <p:nvSpPr>
          <p:cNvPr id="34" name="Oval 33">
            <a:extLst>
              <a:ext uri="{FF2B5EF4-FFF2-40B4-BE49-F238E27FC236}">
                <a16:creationId xmlns:a16="http://schemas.microsoft.com/office/drawing/2014/main" xmlns="" id="{104874A3-364E-934B-B37C-25E6CE411CE7}"/>
              </a:ext>
            </a:extLst>
          </p:cNvPr>
          <p:cNvSpPr/>
          <p:nvPr/>
        </p:nvSpPr>
        <p:spPr>
          <a:xfrm>
            <a:off x="6849913" y="321230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5492E820-6E70-4A49-91BB-2D23BC1C59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6831" y="4435212"/>
            <a:ext cx="353637" cy="36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72EF26B1-650D-BA49-921C-79ECA5CD97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4469" y="4435212"/>
            <a:ext cx="353637" cy="36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E48BF50A-040B-2849-8BFD-BC6269AAEC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5042" y="4441119"/>
            <a:ext cx="353637" cy="36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DF7DF768-19DA-B143-9AFF-75F6AF57C3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9863" y="5305611"/>
            <a:ext cx="353637" cy="36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1174DEA7-D07A-4348-ACD6-D9E9F4BB9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7501" y="5305611"/>
            <a:ext cx="353637" cy="36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5E48D6D7-EC60-F948-9099-47676635A2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8074" y="5311518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8667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100? </a:t>
            </a:r>
            <a:r>
              <a:rPr lang="en-GB" sz="2200" dirty="0">
                <a:solidFill>
                  <a:srgbClr val="FF3860"/>
                </a:solidFill>
              </a:rPr>
              <a:t>312 ÷ 1,000 = 0.312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313555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3510E0B-063A-2047-B062-89008556DF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512" y="3435433"/>
            <a:ext cx="353637" cy="3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BD0A1BE-CF07-1E44-BDC5-11068DD17C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040" y="3445261"/>
            <a:ext cx="353637" cy="3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A7C819E-B36B-E74A-AAEB-2AF248D047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678" y="3445261"/>
            <a:ext cx="353637" cy="3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EDC45D1-18AB-364F-9400-DDE2AE9E92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576" y="3429000"/>
            <a:ext cx="353637" cy="3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AA5733B-1BAA-0243-9D41-384F4E0704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642" y="3435433"/>
            <a:ext cx="353637" cy="3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5A0B2C93-FB9A-EA4A-B6E1-28610D15C5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2751" y="3445261"/>
            <a:ext cx="353637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B57A8CDC-DCD6-A249-9C6D-2F67E5A1CE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5903" y="4247681"/>
            <a:ext cx="353637" cy="3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97B0F3D8-DB68-ED4D-9147-9259B35126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7431" y="4257509"/>
            <a:ext cx="353637" cy="3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A987DF1B-E111-394D-B5FC-593E4E0EC3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5069" y="4257509"/>
            <a:ext cx="353637" cy="3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D396B1C9-FD1B-D347-AE4C-68EB701E2D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8967" y="4241248"/>
            <a:ext cx="353637" cy="36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653E6743-8F07-1D4B-9530-FB7D9BF185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1033" y="4247681"/>
            <a:ext cx="353637" cy="3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A5044005-B150-2247-AE18-E8DBCCE474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9142" y="4257509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1083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Divide the starting number by 10, 100 and 1,000.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483906"/>
              </p:ext>
            </p:extLst>
          </p:nvPr>
        </p:nvGraphicFramePr>
        <p:xfrm>
          <a:off x="241783" y="2846923"/>
          <a:ext cx="11688418" cy="366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711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8330138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40D4CF35-1164-F146-B48E-D7B623D5CBEC}"/>
              </a:ext>
            </a:extLst>
          </p:cNvPr>
          <p:cNvSpPr/>
          <p:nvPr/>
        </p:nvSpPr>
        <p:spPr>
          <a:xfrm>
            <a:off x="6849913" y="379674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C8FDB96C-F17B-2A48-A5A3-449292782B47}"/>
              </a:ext>
            </a:extLst>
          </p:cNvPr>
          <p:cNvSpPr/>
          <p:nvPr/>
        </p:nvSpPr>
        <p:spPr>
          <a:xfrm>
            <a:off x="6849913" y="460758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DF0974FD-EC71-D840-A7F5-56021A6AFFA0}"/>
              </a:ext>
            </a:extLst>
          </p:cNvPr>
          <p:cNvSpPr/>
          <p:nvPr/>
        </p:nvSpPr>
        <p:spPr>
          <a:xfrm>
            <a:off x="6849913" y="541842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6AA7D657-D086-7149-9B13-2A0E89750CC5}"/>
              </a:ext>
            </a:extLst>
          </p:cNvPr>
          <p:cNvSpPr/>
          <p:nvPr/>
        </p:nvSpPr>
        <p:spPr>
          <a:xfrm>
            <a:off x="6849913" y="622926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8461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Divide the starting number by 10, 100 and 1,000.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86240"/>
              </p:ext>
            </p:extLst>
          </p:nvPr>
        </p:nvGraphicFramePr>
        <p:xfrm>
          <a:off x="241783" y="2846923"/>
          <a:ext cx="11688418" cy="366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711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8330138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40D4CF35-1164-F146-B48E-D7B623D5CBEC}"/>
              </a:ext>
            </a:extLst>
          </p:cNvPr>
          <p:cNvSpPr/>
          <p:nvPr/>
        </p:nvSpPr>
        <p:spPr>
          <a:xfrm>
            <a:off x="6849913" y="379674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C8FDB96C-F17B-2A48-A5A3-449292782B47}"/>
              </a:ext>
            </a:extLst>
          </p:cNvPr>
          <p:cNvSpPr/>
          <p:nvPr/>
        </p:nvSpPr>
        <p:spPr>
          <a:xfrm>
            <a:off x="6849913" y="460758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DF0974FD-EC71-D840-A7F5-56021A6AFFA0}"/>
              </a:ext>
            </a:extLst>
          </p:cNvPr>
          <p:cNvSpPr/>
          <p:nvPr/>
        </p:nvSpPr>
        <p:spPr>
          <a:xfrm>
            <a:off x="6849913" y="541842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6AA7D657-D086-7149-9B13-2A0E89750CC5}"/>
              </a:ext>
            </a:extLst>
          </p:cNvPr>
          <p:cNvSpPr/>
          <p:nvPr/>
        </p:nvSpPr>
        <p:spPr>
          <a:xfrm>
            <a:off x="6849913" y="622926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1185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Divide the starting number by 10, 100 and 1,000.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60270"/>
              </p:ext>
            </p:extLst>
          </p:nvPr>
        </p:nvGraphicFramePr>
        <p:xfrm>
          <a:off x="241783" y="2846923"/>
          <a:ext cx="11688418" cy="366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711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8330138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40D4CF35-1164-F146-B48E-D7B623D5CBEC}"/>
              </a:ext>
            </a:extLst>
          </p:cNvPr>
          <p:cNvSpPr/>
          <p:nvPr/>
        </p:nvSpPr>
        <p:spPr>
          <a:xfrm>
            <a:off x="6849913" y="379674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C8FDB96C-F17B-2A48-A5A3-449292782B47}"/>
              </a:ext>
            </a:extLst>
          </p:cNvPr>
          <p:cNvSpPr/>
          <p:nvPr/>
        </p:nvSpPr>
        <p:spPr>
          <a:xfrm>
            <a:off x="6849913" y="460758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DF0974FD-EC71-D840-A7F5-56021A6AFFA0}"/>
              </a:ext>
            </a:extLst>
          </p:cNvPr>
          <p:cNvSpPr/>
          <p:nvPr/>
        </p:nvSpPr>
        <p:spPr>
          <a:xfrm>
            <a:off x="6849913" y="541842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6AA7D657-D086-7149-9B13-2A0E89750CC5}"/>
              </a:ext>
            </a:extLst>
          </p:cNvPr>
          <p:cNvSpPr/>
          <p:nvPr/>
        </p:nvSpPr>
        <p:spPr>
          <a:xfrm>
            <a:off x="6849913" y="622926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4292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Divide the starting number by 10, 100 and 1,000.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579238"/>
              </p:ext>
            </p:extLst>
          </p:nvPr>
        </p:nvGraphicFramePr>
        <p:xfrm>
          <a:off x="241783" y="2846923"/>
          <a:ext cx="11688418" cy="366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711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8330138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40D4CF35-1164-F146-B48E-D7B623D5CBEC}"/>
              </a:ext>
            </a:extLst>
          </p:cNvPr>
          <p:cNvSpPr/>
          <p:nvPr/>
        </p:nvSpPr>
        <p:spPr>
          <a:xfrm>
            <a:off x="6849913" y="379674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C8FDB96C-F17B-2A48-A5A3-449292782B47}"/>
              </a:ext>
            </a:extLst>
          </p:cNvPr>
          <p:cNvSpPr/>
          <p:nvPr/>
        </p:nvSpPr>
        <p:spPr>
          <a:xfrm>
            <a:off x="6849913" y="460758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DF0974FD-EC71-D840-A7F5-56021A6AFFA0}"/>
              </a:ext>
            </a:extLst>
          </p:cNvPr>
          <p:cNvSpPr/>
          <p:nvPr/>
        </p:nvSpPr>
        <p:spPr>
          <a:xfrm>
            <a:off x="6849913" y="541842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6AA7D657-D086-7149-9B13-2A0E89750CC5}"/>
              </a:ext>
            </a:extLst>
          </p:cNvPr>
          <p:cNvSpPr/>
          <p:nvPr/>
        </p:nvSpPr>
        <p:spPr>
          <a:xfrm>
            <a:off x="6849913" y="622926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9683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Divide the starting number by 10, 100 and 1,000.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720008"/>
              </p:ext>
            </p:extLst>
          </p:nvPr>
        </p:nvGraphicFramePr>
        <p:xfrm>
          <a:off x="241783" y="2846923"/>
          <a:ext cx="11688418" cy="366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711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8330138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40D4CF35-1164-F146-B48E-D7B623D5CBEC}"/>
              </a:ext>
            </a:extLst>
          </p:cNvPr>
          <p:cNvSpPr/>
          <p:nvPr/>
        </p:nvSpPr>
        <p:spPr>
          <a:xfrm>
            <a:off x="6849913" y="379674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C8FDB96C-F17B-2A48-A5A3-449292782B47}"/>
              </a:ext>
            </a:extLst>
          </p:cNvPr>
          <p:cNvSpPr/>
          <p:nvPr/>
        </p:nvSpPr>
        <p:spPr>
          <a:xfrm>
            <a:off x="6849913" y="460758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DF0974FD-EC71-D840-A7F5-56021A6AFFA0}"/>
              </a:ext>
            </a:extLst>
          </p:cNvPr>
          <p:cNvSpPr/>
          <p:nvPr/>
        </p:nvSpPr>
        <p:spPr>
          <a:xfrm>
            <a:off x="6849913" y="541842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6AA7D657-D086-7149-9B13-2A0E89750CC5}"/>
              </a:ext>
            </a:extLst>
          </p:cNvPr>
          <p:cNvSpPr/>
          <p:nvPr/>
        </p:nvSpPr>
        <p:spPr>
          <a:xfrm>
            <a:off x="6849913" y="622926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895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Divide the starting number by 10, 100 and 1,000.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565447"/>
              </p:ext>
            </p:extLst>
          </p:nvPr>
        </p:nvGraphicFramePr>
        <p:xfrm>
          <a:off x="241783" y="2846923"/>
          <a:ext cx="11688418" cy="366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711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8330138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40D4CF35-1164-F146-B48E-D7B623D5CBEC}"/>
              </a:ext>
            </a:extLst>
          </p:cNvPr>
          <p:cNvSpPr/>
          <p:nvPr/>
        </p:nvSpPr>
        <p:spPr>
          <a:xfrm>
            <a:off x="6849913" y="379674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C8FDB96C-F17B-2A48-A5A3-449292782B47}"/>
              </a:ext>
            </a:extLst>
          </p:cNvPr>
          <p:cNvSpPr/>
          <p:nvPr/>
        </p:nvSpPr>
        <p:spPr>
          <a:xfrm>
            <a:off x="6849913" y="460758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DF0974FD-EC71-D840-A7F5-56021A6AFFA0}"/>
              </a:ext>
            </a:extLst>
          </p:cNvPr>
          <p:cNvSpPr/>
          <p:nvPr/>
        </p:nvSpPr>
        <p:spPr>
          <a:xfrm>
            <a:off x="6849913" y="541842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6AA7D657-D086-7149-9B13-2A0E89750CC5}"/>
              </a:ext>
            </a:extLst>
          </p:cNvPr>
          <p:cNvSpPr/>
          <p:nvPr/>
        </p:nvSpPr>
        <p:spPr>
          <a:xfrm>
            <a:off x="6849913" y="622926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7253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Divide the starting number by 10, 100 and 1,000.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419685"/>
              </p:ext>
            </p:extLst>
          </p:nvPr>
        </p:nvGraphicFramePr>
        <p:xfrm>
          <a:off x="241783" y="2846923"/>
          <a:ext cx="11688418" cy="366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711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8330138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40D4CF35-1164-F146-B48E-D7B623D5CBEC}"/>
              </a:ext>
            </a:extLst>
          </p:cNvPr>
          <p:cNvSpPr/>
          <p:nvPr/>
        </p:nvSpPr>
        <p:spPr>
          <a:xfrm>
            <a:off x="6849913" y="379674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C8FDB96C-F17B-2A48-A5A3-449292782B47}"/>
              </a:ext>
            </a:extLst>
          </p:cNvPr>
          <p:cNvSpPr/>
          <p:nvPr/>
        </p:nvSpPr>
        <p:spPr>
          <a:xfrm>
            <a:off x="6849913" y="460758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DF0974FD-EC71-D840-A7F5-56021A6AFFA0}"/>
              </a:ext>
            </a:extLst>
          </p:cNvPr>
          <p:cNvSpPr/>
          <p:nvPr/>
        </p:nvSpPr>
        <p:spPr>
          <a:xfrm>
            <a:off x="6849913" y="541842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6AA7D657-D086-7149-9B13-2A0E89750CC5}"/>
              </a:ext>
            </a:extLst>
          </p:cNvPr>
          <p:cNvSpPr/>
          <p:nvPr/>
        </p:nvSpPr>
        <p:spPr>
          <a:xfrm>
            <a:off x="6849913" y="622926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372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Divide the starting number by 10, 100 and 1,000.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28962"/>
              </p:ext>
            </p:extLst>
          </p:nvPr>
        </p:nvGraphicFramePr>
        <p:xfrm>
          <a:off x="241783" y="2846923"/>
          <a:ext cx="11688418" cy="366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711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8330138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40D4CF35-1164-F146-B48E-D7B623D5CBEC}"/>
              </a:ext>
            </a:extLst>
          </p:cNvPr>
          <p:cNvSpPr/>
          <p:nvPr/>
        </p:nvSpPr>
        <p:spPr>
          <a:xfrm>
            <a:off x="6849913" y="379674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C8FDB96C-F17B-2A48-A5A3-449292782B47}"/>
              </a:ext>
            </a:extLst>
          </p:cNvPr>
          <p:cNvSpPr/>
          <p:nvPr/>
        </p:nvSpPr>
        <p:spPr>
          <a:xfrm>
            <a:off x="6849913" y="460758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DF0974FD-EC71-D840-A7F5-56021A6AFFA0}"/>
              </a:ext>
            </a:extLst>
          </p:cNvPr>
          <p:cNvSpPr/>
          <p:nvPr/>
        </p:nvSpPr>
        <p:spPr>
          <a:xfrm>
            <a:off x="6849913" y="541842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6AA7D657-D086-7149-9B13-2A0E89750CC5}"/>
              </a:ext>
            </a:extLst>
          </p:cNvPr>
          <p:cNvSpPr/>
          <p:nvPr/>
        </p:nvSpPr>
        <p:spPr>
          <a:xfrm>
            <a:off x="6849913" y="622926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801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Divide the starting number by 10, 100 and 1,000.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810879"/>
              </p:ext>
            </p:extLst>
          </p:nvPr>
        </p:nvGraphicFramePr>
        <p:xfrm>
          <a:off x="241783" y="2846923"/>
          <a:ext cx="11688418" cy="366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711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8330138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40D4CF35-1164-F146-B48E-D7B623D5CBEC}"/>
              </a:ext>
            </a:extLst>
          </p:cNvPr>
          <p:cNvSpPr/>
          <p:nvPr/>
        </p:nvSpPr>
        <p:spPr>
          <a:xfrm>
            <a:off x="6849913" y="379674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C8FDB96C-F17B-2A48-A5A3-449292782B47}"/>
              </a:ext>
            </a:extLst>
          </p:cNvPr>
          <p:cNvSpPr/>
          <p:nvPr/>
        </p:nvSpPr>
        <p:spPr>
          <a:xfrm>
            <a:off x="6849913" y="460758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DF0974FD-EC71-D840-A7F5-56021A6AFFA0}"/>
              </a:ext>
            </a:extLst>
          </p:cNvPr>
          <p:cNvSpPr/>
          <p:nvPr/>
        </p:nvSpPr>
        <p:spPr>
          <a:xfrm>
            <a:off x="6849913" y="541842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6AA7D657-D086-7149-9B13-2A0E89750CC5}"/>
              </a:ext>
            </a:extLst>
          </p:cNvPr>
          <p:cNvSpPr/>
          <p:nvPr/>
        </p:nvSpPr>
        <p:spPr>
          <a:xfrm>
            <a:off x="6849913" y="622926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337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If the following are the second and third steps in a sequence, what would the first and fourth steps be? Write each representation as a number too!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xmlns="" id="{3E7CE1FE-4E26-254E-8593-B72ADD5623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286541"/>
              </p:ext>
            </p:extLst>
          </p:nvPr>
        </p:nvGraphicFramePr>
        <p:xfrm>
          <a:off x="251791" y="3040023"/>
          <a:ext cx="11688418" cy="366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38866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03019058"/>
                  </a:ext>
                </a:extLst>
              </a:tr>
            </a:tbl>
          </a:graphicData>
        </a:graphic>
      </p:graphicFrame>
      <p:sp>
        <p:nvSpPr>
          <p:cNvPr id="34" name="Oval 33">
            <a:extLst>
              <a:ext uri="{FF2B5EF4-FFF2-40B4-BE49-F238E27FC236}">
                <a16:creationId xmlns:a16="http://schemas.microsoft.com/office/drawing/2014/main" xmlns="" id="{104874A3-364E-934B-B37C-25E6CE411CE7}"/>
              </a:ext>
            </a:extLst>
          </p:cNvPr>
          <p:cNvSpPr/>
          <p:nvPr/>
        </p:nvSpPr>
        <p:spPr>
          <a:xfrm>
            <a:off x="6849913" y="321230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5492E820-6E70-4A49-91BB-2D23BC1C59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6831" y="4435212"/>
            <a:ext cx="353637" cy="36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72EF26B1-650D-BA49-921C-79ECA5CD97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4469" y="4435212"/>
            <a:ext cx="353637" cy="36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E48BF50A-040B-2849-8BFD-BC6269AAEC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5042" y="4441119"/>
            <a:ext cx="353637" cy="36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DF7DF768-19DA-B143-9AFF-75F6AF57C3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9863" y="5305611"/>
            <a:ext cx="353637" cy="36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1174DEA7-D07A-4348-ACD6-D9E9F4BB9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7501" y="5305611"/>
            <a:ext cx="353637" cy="36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5E48D6D7-EC60-F948-9099-47676635A2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8074" y="5311518"/>
            <a:ext cx="353637" cy="3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7247B5AE-D991-F54A-83ED-8542AC32C03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2759" y="3649650"/>
            <a:ext cx="353472" cy="3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D0577E10-71EF-8747-9416-70E73DD01F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4383" y="3663598"/>
            <a:ext cx="353472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C0751EE7-5B1B-F84E-8EAD-32B58D8202A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2351" y="3663598"/>
            <a:ext cx="353472" cy="3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6017592-06D5-6348-960A-53EFD9FBCAB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5541" y="6088124"/>
            <a:ext cx="353472" cy="36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53731AAA-D285-4A4A-9E93-C492B5292E5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7165" y="6102072"/>
            <a:ext cx="353472" cy="36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E6DBE199-AA29-6A49-AFBB-0D3CEE29D96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5133" y="6102072"/>
            <a:ext cx="353472" cy="360000"/>
          </a:xfrm>
          <a:prstGeom prst="rect">
            <a:avLst/>
          </a:prstGeom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xmlns="" id="{CB774864-9D2E-1841-A8EC-49EC8AD1DEC8}"/>
              </a:ext>
            </a:extLst>
          </p:cNvPr>
          <p:cNvSpPr/>
          <p:nvPr/>
        </p:nvSpPr>
        <p:spPr>
          <a:xfrm>
            <a:off x="2980212" y="4039890"/>
            <a:ext cx="1399283" cy="36000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210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xmlns="" id="{45FD9233-7882-A044-ACDE-09A044423EA3}"/>
              </a:ext>
            </a:extLst>
          </p:cNvPr>
          <p:cNvSpPr/>
          <p:nvPr/>
        </p:nvSpPr>
        <p:spPr>
          <a:xfrm>
            <a:off x="4637414" y="4831359"/>
            <a:ext cx="1399283" cy="36000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21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xmlns="" id="{12BDEDCA-39C5-E548-AE08-D41F52333EA2}"/>
              </a:ext>
            </a:extLst>
          </p:cNvPr>
          <p:cNvSpPr/>
          <p:nvPr/>
        </p:nvSpPr>
        <p:spPr>
          <a:xfrm>
            <a:off x="6269863" y="5701758"/>
            <a:ext cx="1399283" cy="36000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2.1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3E11364B-4969-8040-8F4A-5F7E78777EFF}"/>
              </a:ext>
            </a:extLst>
          </p:cNvPr>
          <p:cNvSpPr/>
          <p:nvPr/>
        </p:nvSpPr>
        <p:spPr>
          <a:xfrm>
            <a:off x="8001825" y="6468600"/>
            <a:ext cx="1399283" cy="36000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0.21</a:t>
            </a:r>
          </a:p>
        </p:txBody>
      </p:sp>
    </p:spTree>
    <p:extLst>
      <p:ext uri="{BB962C8B-B14F-4D97-AF65-F5344CB8AC3E}">
        <p14:creationId xmlns:p14="http://schemas.microsoft.com/office/powerpoint/2010/main" val="12244327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Divide the starting number by 10, 100 and 1,000.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350980"/>
              </p:ext>
            </p:extLst>
          </p:nvPr>
        </p:nvGraphicFramePr>
        <p:xfrm>
          <a:off x="241783" y="2846923"/>
          <a:ext cx="11688418" cy="366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711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8330138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40D4CF35-1164-F146-B48E-D7B623D5CBEC}"/>
              </a:ext>
            </a:extLst>
          </p:cNvPr>
          <p:cNvSpPr/>
          <p:nvPr/>
        </p:nvSpPr>
        <p:spPr>
          <a:xfrm>
            <a:off x="6849913" y="379674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C8FDB96C-F17B-2A48-A5A3-449292782B47}"/>
              </a:ext>
            </a:extLst>
          </p:cNvPr>
          <p:cNvSpPr/>
          <p:nvPr/>
        </p:nvSpPr>
        <p:spPr>
          <a:xfrm>
            <a:off x="6849913" y="460758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DF0974FD-EC71-D840-A7F5-56021A6AFFA0}"/>
              </a:ext>
            </a:extLst>
          </p:cNvPr>
          <p:cNvSpPr/>
          <p:nvPr/>
        </p:nvSpPr>
        <p:spPr>
          <a:xfrm>
            <a:off x="6849913" y="541842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6AA7D657-D086-7149-9B13-2A0E89750CC5}"/>
              </a:ext>
            </a:extLst>
          </p:cNvPr>
          <p:cNvSpPr/>
          <p:nvPr/>
        </p:nvSpPr>
        <p:spPr>
          <a:xfrm>
            <a:off x="6849913" y="622926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4274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Divide the starting number by 10, 100 and 1,000.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363033"/>
              </p:ext>
            </p:extLst>
          </p:nvPr>
        </p:nvGraphicFramePr>
        <p:xfrm>
          <a:off x="241783" y="2846923"/>
          <a:ext cx="11688418" cy="366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711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8330138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40D4CF35-1164-F146-B48E-D7B623D5CBEC}"/>
              </a:ext>
            </a:extLst>
          </p:cNvPr>
          <p:cNvSpPr/>
          <p:nvPr/>
        </p:nvSpPr>
        <p:spPr>
          <a:xfrm>
            <a:off x="6849913" y="379674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C8FDB96C-F17B-2A48-A5A3-449292782B47}"/>
              </a:ext>
            </a:extLst>
          </p:cNvPr>
          <p:cNvSpPr/>
          <p:nvPr/>
        </p:nvSpPr>
        <p:spPr>
          <a:xfrm>
            <a:off x="6849913" y="460758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DF0974FD-EC71-D840-A7F5-56021A6AFFA0}"/>
              </a:ext>
            </a:extLst>
          </p:cNvPr>
          <p:cNvSpPr/>
          <p:nvPr/>
        </p:nvSpPr>
        <p:spPr>
          <a:xfrm>
            <a:off x="6849913" y="541842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6AA7D657-D086-7149-9B13-2A0E89750CC5}"/>
              </a:ext>
            </a:extLst>
          </p:cNvPr>
          <p:cNvSpPr/>
          <p:nvPr/>
        </p:nvSpPr>
        <p:spPr>
          <a:xfrm>
            <a:off x="6849913" y="622926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4240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Divide the starting number by 10, 100 and 1,000.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491560"/>
              </p:ext>
            </p:extLst>
          </p:nvPr>
        </p:nvGraphicFramePr>
        <p:xfrm>
          <a:off x="241783" y="2846923"/>
          <a:ext cx="11688418" cy="366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711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8330138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40D4CF35-1164-F146-B48E-D7B623D5CBEC}"/>
              </a:ext>
            </a:extLst>
          </p:cNvPr>
          <p:cNvSpPr/>
          <p:nvPr/>
        </p:nvSpPr>
        <p:spPr>
          <a:xfrm>
            <a:off x="6849913" y="379674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C8FDB96C-F17B-2A48-A5A3-449292782B47}"/>
              </a:ext>
            </a:extLst>
          </p:cNvPr>
          <p:cNvSpPr/>
          <p:nvPr/>
        </p:nvSpPr>
        <p:spPr>
          <a:xfrm>
            <a:off x="6849913" y="460758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DF0974FD-EC71-D840-A7F5-56021A6AFFA0}"/>
              </a:ext>
            </a:extLst>
          </p:cNvPr>
          <p:cNvSpPr/>
          <p:nvPr/>
        </p:nvSpPr>
        <p:spPr>
          <a:xfrm>
            <a:off x="6849913" y="541842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6AA7D657-D086-7149-9B13-2A0E89750CC5}"/>
              </a:ext>
            </a:extLst>
          </p:cNvPr>
          <p:cNvSpPr/>
          <p:nvPr/>
        </p:nvSpPr>
        <p:spPr>
          <a:xfrm>
            <a:off x="6849913" y="622926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6129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to calculate the following: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88 ÷ 10 =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88 ÷ 100 =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88 ÷ 1,000 =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357 ÷ 100 =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357 ÷ 10 =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357 ÷ 1,000 =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703 ÷ 1,000 =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703 ÷ 10 =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703 ÷ 100 =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xmlns="" id="{67B329B0-E8B8-A545-8249-DA3E60A09F30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8EFF4DE-8863-684F-BA57-38E8053FDA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9602" y="3209909"/>
            <a:ext cx="5224010" cy="91689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46CA255-F0AE-F54F-9376-D20BD9495E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9602" y="4519292"/>
            <a:ext cx="5224010" cy="178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2509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to calculate the following: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88 ÷ 10 = </a:t>
            </a:r>
            <a:r>
              <a:rPr lang="en-GB" sz="2200" u="sng" dirty="0">
                <a:solidFill>
                  <a:srgbClr val="FF3860"/>
                </a:solidFill>
              </a:rPr>
              <a:t>8.8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88 ÷ 100 = </a:t>
            </a:r>
            <a:r>
              <a:rPr lang="en-GB" sz="2200" u="sng" dirty="0">
                <a:solidFill>
                  <a:srgbClr val="FF3860"/>
                </a:solidFill>
              </a:rPr>
              <a:t>0.88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88 ÷ 1,000 = </a:t>
            </a:r>
            <a:r>
              <a:rPr lang="en-GB" sz="2200" u="sng" dirty="0">
                <a:solidFill>
                  <a:srgbClr val="FF3860"/>
                </a:solidFill>
              </a:rPr>
              <a:t>0.088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357 ÷ 100 = </a:t>
            </a:r>
            <a:r>
              <a:rPr lang="en-GB" sz="2200" u="sng" dirty="0">
                <a:solidFill>
                  <a:srgbClr val="FF3860"/>
                </a:solidFill>
              </a:rPr>
              <a:t>3.57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357 ÷ 10 = </a:t>
            </a:r>
            <a:r>
              <a:rPr lang="en-GB" sz="2200" u="sng" dirty="0">
                <a:solidFill>
                  <a:srgbClr val="FF3860"/>
                </a:solidFill>
              </a:rPr>
              <a:t>35.7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357 ÷ 1,000 = </a:t>
            </a:r>
            <a:r>
              <a:rPr lang="en-GB" sz="2200" u="sng" dirty="0">
                <a:solidFill>
                  <a:srgbClr val="FF3860"/>
                </a:solidFill>
              </a:rPr>
              <a:t>0.357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703 ÷ 1,000 = </a:t>
            </a:r>
            <a:r>
              <a:rPr lang="en-GB" sz="2200" u="sng" dirty="0">
                <a:solidFill>
                  <a:srgbClr val="FF3860"/>
                </a:solidFill>
              </a:rPr>
              <a:t>0.703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703 ÷ 10 = </a:t>
            </a:r>
            <a:r>
              <a:rPr lang="en-GB" sz="2200" u="sng" dirty="0">
                <a:solidFill>
                  <a:srgbClr val="FF3860"/>
                </a:solidFill>
              </a:rPr>
              <a:t>70.3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703 ÷ 100 = </a:t>
            </a:r>
            <a:r>
              <a:rPr lang="en-GB" sz="2200" u="sng" dirty="0">
                <a:solidFill>
                  <a:srgbClr val="FF3860"/>
                </a:solidFill>
              </a:rPr>
              <a:t>7.03</a:t>
            </a: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xmlns="" id="{67B329B0-E8B8-A545-8249-DA3E60A09F30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96095A3-395F-B644-B475-6634948D9E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9602" y="3209909"/>
            <a:ext cx="5224010" cy="9168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32FE9F6-E3B8-134D-8D0B-3C40DC6D7C5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9602" y="4519292"/>
            <a:ext cx="5224010" cy="178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9176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Are the following number sentences true or false?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Correct the false statements by providing the correct answer.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701 ÷ 10 = 7.1 </a:t>
            </a: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503 ÷ 100 = 5.03 </a:t>
            </a: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540 ÷ 1,000 = 0.054 </a:t>
            </a: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40.3 ÷ 100 = 0.403 </a:t>
            </a: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0.103 x 100 = 103 </a:t>
            </a: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70.4 ÷ 100 = 0.074 </a:t>
            </a: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0.091 x 1,000 = 91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xmlns="" id="{67B329B0-E8B8-A545-8249-DA3E60A09F30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429770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Are the following number sentences true or false?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Correct the false statements by providing the correct answer.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701 ÷ 10 = 7.1 </a:t>
            </a:r>
            <a:r>
              <a:rPr lang="en-GB" sz="2200" dirty="0">
                <a:solidFill>
                  <a:srgbClr val="FF3860"/>
                </a:solidFill>
              </a:rPr>
              <a:t>(false – it’s 70.1)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503 ÷ 100 = 5.03 </a:t>
            </a:r>
            <a:r>
              <a:rPr lang="en-GB" sz="2200" dirty="0">
                <a:solidFill>
                  <a:srgbClr val="FF3860"/>
                </a:solidFill>
              </a:rPr>
              <a:t>(true)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540 ÷ 1,000 = 0.054 </a:t>
            </a:r>
            <a:r>
              <a:rPr lang="en-GB" sz="2200" dirty="0">
                <a:solidFill>
                  <a:srgbClr val="FF3860"/>
                </a:solidFill>
              </a:rPr>
              <a:t>(false – it’s 0.54)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40.3 ÷ 100 = 0.403 </a:t>
            </a:r>
            <a:r>
              <a:rPr lang="en-GB" sz="2200" dirty="0">
                <a:solidFill>
                  <a:srgbClr val="FF3860"/>
                </a:solidFill>
              </a:rPr>
              <a:t>(true)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0.103 x 100 = 103 </a:t>
            </a:r>
            <a:r>
              <a:rPr lang="en-GB" sz="2200" dirty="0">
                <a:solidFill>
                  <a:srgbClr val="FF3860"/>
                </a:solidFill>
              </a:rPr>
              <a:t>(false – it’s 10.3)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70.4 ÷ 100 = 0.074 </a:t>
            </a:r>
            <a:r>
              <a:rPr lang="en-GB" sz="2200" dirty="0">
                <a:solidFill>
                  <a:srgbClr val="FF3860"/>
                </a:solidFill>
              </a:rPr>
              <a:t>(false – it’s 0.704)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0.091 x 1,000 = 91 </a:t>
            </a:r>
            <a:r>
              <a:rPr lang="en-GB" sz="2200" dirty="0">
                <a:solidFill>
                  <a:srgbClr val="FF3860"/>
                </a:solidFill>
              </a:rPr>
              <a:t>(true)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xmlns="" id="{67B329B0-E8B8-A545-8249-DA3E60A09F30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825597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below: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xmlns="" id="{67B329B0-E8B8-A545-8249-DA3E60A09F30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FE7215F4-C3A9-7349-B7A6-6BB2C00F55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685306"/>
              </p:ext>
            </p:extLst>
          </p:nvPr>
        </p:nvGraphicFramePr>
        <p:xfrm>
          <a:off x="2719940" y="2898629"/>
          <a:ext cx="6679096" cy="3383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Starting number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÷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÷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÷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50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5 km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0.7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711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0.8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8330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7.07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54245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£150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667603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91184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below: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xmlns="" id="{67B329B0-E8B8-A545-8249-DA3E60A09F30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FE7215F4-C3A9-7349-B7A6-6BB2C00F55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9249"/>
              </p:ext>
            </p:extLst>
          </p:nvPr>
        </p:nvGraphicFramePr>
        <p:xfrm>
          <a:off x="2719940" y="2898629"/>
          <a:ext cx="6679096" cy="3383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Starting number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÷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÷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÷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50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0.5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0.05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5 km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0.5 km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0.05 km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0.005 km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0.7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0.07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0.007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711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800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80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0.8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8330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707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70.7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7.07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0.707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54245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£150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£15.00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£1.50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£0.15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667603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65924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2516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Using a number from Column X, an operation from Column Y and a number from Column Z, how many ways can you make 0.09?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xmlns="" id="{67B329B0-E8B8-A545-8249-DA3E60A09F30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FE7215F4-C3A9-7349-B7A6-6BB2C00F55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53864"/>
              </p:ext>
            </p:extLst>
          </p:nvPr>
        </p:nvGraphicFramePr>
        <p:xfrm>
          <a:off x="6844900" y="2367856"/>
          <a:ext cx="5009322" cy="2656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834887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834887">
                  <a:extLst>
                    <a:ext uri="{9D8B030D-6E8A-4147-A177-3AD203B41FA5}">
                      <a16:colId xmlns:a16="http://schemas.microsoft.com/office/drawing/2014/main" xmlns="" val="893163733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X</a:t>
                      </a:r>
                    </a:p>
                  </a:txBody>
                  <a:tcPr anchor="ctr">
                    <a:solidFill>
                      <a:srgbClr val="FFDD5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Y</a:t>
                      </a:r>
                    </a:p>
                  </a:txBody>
                  <a:tcPr anchor="ctr">
                    <a:solidFill>
                      <a:srgbClr val="FFDD5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Z</a:t>
                      </a:r>
                    </a:p>
                  </a:txBody>
                  <a:tcPr anchor="ctr"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0.009 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×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÷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0.09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429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10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2015087"/>
                  </a:ext>
                </a:extLst>
              </a:tr>
              <a:tr h="228600"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711997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100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85994744"/>
                  </a:ext>
                </a:extLst>
              </a:tr>
              <a:tr h="342900"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90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83301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1,000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52269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900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54245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3894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on the place value chart below? 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901998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6DBFE62-C032-2841-B559-EDD27CF4E3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7518" y="3485475"/>
            <a:ext cx="353637" cy="3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96EE99A1-6127-3D49-9E59-697D145B0AB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046" y="3495303"/>
            <a:ext cx="353637" cy="3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844690B0-87F2-5843-8AA7-23E2277ACC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203" y="3495303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2480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2516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Using a number from Column X, an operation from Column Y and a number from Column Z, how many ways can you make 0.09?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Various solutions: 90 ÷ 1,000, 9 ÷ 100, 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0.9 ÷ 10, 0.09 ÷ 1, 0.09 x 1, 0.009 x 10.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xmlns="" id="{67B329B0-E8B8-A545-8249-DA3E60A09F30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FE7215F4-C3A9-7349-B7A6-6BB2C00F555D}"/>
              </a:ext>
            </a:extLst>
          </p:cNvPr>
          <p:cNvGraphicFramePr>
            <a:graphicFrameLocks noGrp="1"/>
          </p:cNvGraphicFramePr>
          <p:nvPr/>
        </p:nvGraphicFramePr>
        <p:xfrm>
          <a:off x="6844900" y="2367856"/>
          <a:ext cx="5009322" cy="2656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834887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834887">
                  <a:extLst>
                    <a:ext uri="{9D8B030D-6E8A-4147-A177-3AD203B41FA5}">
                      <a16:colId xmlns:a16="http://schemas.microsoft.com/office/drawing/2014/main" xmlns="" val="893163733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X</a:t>
                      </a:r>
                    </a:p>
                  </a:txBody>
                  <a:tcPr anchor="ctr">
                    <a:solidFill>
                      <a:srgbClr val="FFDD5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Y</a:t>
                      </a:r>
                    </a:p>
                  </a:txBody>
                  <a:tcPr anchor="ctr">
                    <a:solidFill>
                      <a:srgbClr val="FFDD5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Z</a:t>
                      </a:r>
                    </a:p>
                  </a:txBody>
                  <a:tcPr anchor="ctr"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0.009 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×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÷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0.09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  <a:tr h="3429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10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2015087"/>
                  </a:ext>
                </a:extLst>
              </a:tr>
              <a:tr h="228600"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8711997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100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85994744"/>
                  </a:ext>
                </a:extLst>
              </a:tr>
              <a:tr h="342900"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90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83301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1,000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52269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900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54245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62408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Do you agree?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Explain your answer.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81702E8E-89C0-5241-8AF1-8E4334AE5D89}"/>
              </a:ext>
            </a:extLst>
          </p:cNvPr>
          <p:cNvSpPr/>
          <p:nvPr/>
        </p:nvSpPr>
        <p:spPr>
          <a:xfrm>
            <a:off x="2565084" y="2552443"/>
            <a:ext cx="326534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When I divide by 1.000, I take away three zeros or move the decimal point around.</a:t>
            </a:r>
          </a:p>
        </p:txBody>
      </p:sp>
    </p:spTree>
    <p:extLst>
      <p:ext uri="{BB962C8B-B14F-4D97-AF65-F5344CB8AC3E}">
        <p14:creationId xmlns:p14="http://schemas.microsoft.com/office/powerpoint/2010/main" val="27100308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It’s best to think of moving the digits across place value columns to the right, 3 places in the case of 1,000, as it means the digits will be in the right place if we’re performing multi-step problems. Also, taking away zeros is a bad idea. For example, if dividing 10,007, someone might think the answer is 1.7…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81702E8E-89C0-5241-8AF1-8E4334AE5D89}"/>
              </a:ext>
            </a:extLst>
          </p:cNvPr>
          <p:cNvSpPr/>
          <p:nvPr/>
        </p:nvSpPr>
        <p:spPr>
          <a:xfrm>
            <a:off x="2565084" y="2552443"/>
            <a:ext cx="326534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When I divide by 1.000, I take away three zeros or move the decimal point around.</a:t>
            </a:r>
          </a:p>
        </p:txBody>
      </p:sp>
    </p:spTree>
    <p:extLst>
      <p:ext uri="{BB962C8B-B14F-4D97-AF65-F5344CB8AC3E}">
        <p14:creationId xmlns:p14="http://schemas.microsoft.com/office/powerpoint/2010/main" val="294484560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82739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to support my understanding of dividing numbers by 10, 100 and 1,000 to make numbers with up to three decimal places 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mathematical equipment to support my understanding of dividing numbers by 10, 100 and 1,000 to make numbers with up to three decimal places 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200" dirty="0"/>
              <a:t>Year 6 - Spring Block 1 – Decimals - Lesson 3 – To be able to divide numbers by 10, 100 and 1,000 to make numbers with up to three decimal places</a:t>
            </a:r>
          </a:p>
        </p:txBody>
      </p:sp>
    </p:spTree>
    <p:extLst>
      <p:ext uri="{BB962C8B-B14F-4D97-AF65-F5344CB8AC3E}">
        <p14:creationId xmlns:p14="http://schemas.microsoft.com/office/powerpoint/2010/main" val="2194986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on the place value chart below? </a:t>
            </a:r>
            <a:r>
              <a:rPr lang="en-GB" sz="2200" dirty="0">
                <a:solidFill>
                  <a:srgbClr val="FF3860"/>
                </a:solidFill>
              </a:rPr>
              <a:t>12</a:t>
            </a:r>
            <a:r>
              <a:rPr lang="en-GB" sz="2200" dirty="0"/>
              <a:t> 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44688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3510E0B-063A-2047-B062-89008556DF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7518" y="3485475"/>
            <a:ext cx="353637" cy="3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2BD0A1BE-CF07-1E44-BDC5-11068DD17C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046" y="3495303"/>
            <a:ext cx="353637" cy="3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AA5733B-1BAA-0243-9D41-384F4E0704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203" y="3495303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029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10?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340849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143A798D-D55D-DD40-852A-E9F1709CD4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721" y="4174579"/>
            <a:ext cx="353637" cy="3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C4C8E42-6448-9F4A-AB4F-44BD1981BE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249" y="4184407"/>
            <a:ext cx="353637" cy="3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7FEB67B9-B0E3-9A43-A4F6-7034334C98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203" y="4174579"/>
            <a:ext cx="353637" cy="36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3AE0E61F-348C-C44A-B0EF-D92B014AF89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7518" y="3485475"/>
            <a:ext cx="353637" cy="36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99210EC5-02CD-8645-94C8-87D00E36B9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046" y="3495303"/>
            <a:ext cx="353637" cy="36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4F6C1D0B-A699-AE40-8595-741F32551F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203" y="3495303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70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5 0.00024 L 0.13802 -0.0030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97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2.59259E-6 L 0.19401 -0.0044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01" y="-23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3.7037E-6 L 0.09258 -0.0025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22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10? </a:t>
            </a:r>
            <a:r>
              <a:rPr lang="en-GB" sz="2200" dirty="0">
                <a:solidFill>
                  <a:srgbClr val="FF3860"/>
                </a:solidFill>
              </a:rPr>
              <a:t>12 ÷ 10 = 1.2</a:t>
            </a:r>
            <a:r>
              <a:rPr lang="en-GB" sz="2200" dirty="0"/>
              <a:t>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444553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292109A1-5A44-2D4B-93BC-9BA09C58B4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7518" y="3485475"/>
            <a:ext cx="353637" cy="3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08C972D7-29CE-F748-BE1B-0A518535A5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046" y="3495303"/>
            <a:ext cx="353637" cy="36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79B6C381-3787-CF42-94C7-027458C80E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203" y="3495303"/>
            <a:ext cx="353637" cy="36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CE6EEF50-F5D9-734D-8CCD-B37BDA0221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2816" y="4304027"/>
            <a:ext cx="353637" cy="36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0F0B9223-A7DA-2F4D-BB38-940F423BA6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4344" y="4313855"/>
            <a:ext cx="353637" cy="36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ABFE8072-F161-7F4D-BDC5-ED0C765DC3F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8501" y="4313855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613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divide numbers by 10, 100 and 1,000 to make numbers with up to three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would its value be if it were divided by 100?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2E05ED52-9DF8-604E-891E-8930ADF71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101893"/>
              </p:ext>
            </p:extLst>
          </p:nvPr>
        </p:nvGraphicFramePr>
        <p:xfrm>
          <a:off x="241783" y="2846923"/>
          <a:ext cx="1168841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9774">
                  <a:extLst>
                    <a:ext uri="{9D8B030D-6E8A-4147-A177-3AD203B41FA5}">
                      <a16:colId xmlns:a16="http://schemas.microsoft.com/office/drawing/2014/main" xmlns="" val="2959500886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4847787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4294067288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73652515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303212019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3692987311"/>
                    </a:ext>
                  </a:extLst>
                </a:gridCol>
                <a:gridCol w="1669774">
                  <a:extLst>
                    <a:ext uri="{9D8B030D-6E8A-4147-A177-3AD203B41FA5}">
                      <a16:colId xmlns:a16="http://schemas.microsoft.com/office/drawing/2014/main" xmlns="" val="1748456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thousands</a:t>
                      </a:r>
                    </a:p>
                  </a:txBody>
                  <a:tcPr>
                    <a:solidFill>
                      <a:srgbClr val="FF38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EB9E3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  <a:p>
                      <a:endParaRPr lang="en-US" sz="1600" dirty="0"/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063929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F4F3FA4-22CB-2044-9B4D-AB004C82904F}"/>
              </a:ext>
            </a:extLst>
          </p:cNvPr>
          <p:cNvSpPr/>
          <p:nvPr/>
        </p:nvSpPr>
        <p:spPr>
          <a:xfrm>
            <a:off x="6849913" y="304002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5289612D-DC46-9341-828F-41711871E8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7518" y="3485475"/>
            <a:ext cx="353637" cy="36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99E2A29B-88EA-2B48-BD17-35599D8460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046" y="3495303"/>
            <a:ext cx="353637" cy="36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3889BE98-F344-9445-8A06-F8A302A4E9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203" y="3495303"/>
            <a:ext cx="353637" cy="36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58738091-1350-3249-A81D-5093C97173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721" y="4174579"/>
            <a:ext cx="353637" cy="36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114350A5-E360-264B-B2D3-787B3DE98D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249" y="4184407"/>
            <a:ext cx="353637" cy="36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5A88F285-26B8-2846-98D0-51E95E5486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203" y="4174579"/>
            <a:ext cx="35363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09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5 0.00024 L 0.28177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84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2.59259E-6 L 0.33763 -0.00162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75" y="-93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3.7037E-6 L 0.23477 -0.0002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32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13567</TotalTime>
  <Words>3296</Words>
  <Application>Microsoft Office PowerPoint</Application>
  <PresentationFormat>Custom</PresentationFormat>
  <Paragraphs>1033</Paragraphs>
  <Slides>53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2" baseType="lpstr">
      <vt:lpstr>Arial</vt:lpstr>
      <vt:lpstr>OpenDyslexic</vt:lpstr>
      <vt:lpstr>Wingdings</vt:lpstr>
      <vt:lpstr>Calibri</vt:lpstr>
      <vt:lpstr>Lato Light</vt:lpstr>
      <vt:lpstr>Muli</vt:lpstr>
      <vt:lpstr>OpenDyslexicAlta</vt:lpstr>
      <vt:lpstr>Lato</vt:lpstr>
      <vt:lpstr>Office Theme</vt:lpstr>
      <vt:lpstr>PowerPoint Presentation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  <vt:lpstr>To be able to divide numbers by 10, 100 and 1,000 to make numbers with up to three decimal places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685</cp:revision>
  <cp:lastPrinted>2019-06-17T16:19:05Z</cp:lastPrinted>
  <dcterms:created xsi:type="dcterms:W3CDTF">2018-08-06T08:16:18Z</dcterms:created>
  <dcterms:modified xsi:type="dcterms:W3CDTF">2020-07-15T11:48:12Z</dcterms:modified>
</cp:coreProperties>
</file>